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7" r:id="rId3"/>
    <p:sldId id="258" r:id="rId4"/>
    <p:sldId id="270" r:id="rId5"/>
    <p:sldId id="261" r:id="rId6"/>
    <p:sldId id="263" r:id="rId7"/>
    <p:sldId id="264" r:id="rId8"/>
    <p:sldId id="262" r:id="rId9"/>
    <p:sldId id="265" r:id="rId10"/>
    <p:sldId id="267" r:id="rId11"/>
    <p:sldId id="268" r:id="rId12"/>
    <p:sldId id="266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9"/>
    <p:restoredTop sz="94640"/>
  </p:normalViewPr>
  <p:slideViewPr>
    <p:cSldViewPr snapToGrid="0">
      <p:cViewPr varScale="1">
        <p:scale>
          <a:sx n="107" d="100"/>
          <a:sy n="107" d="100"/>
        </p:scale>
        <p:origin x="44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53D40B-71DA-5143-8412-33387011CB8C}" type="doc">
      <dgm:prSet loTypeId="urn:microsoft.com/office/officeart/2005/8/layout/process1" loCatId="" qsTypeId="urn:microsoft.com/office/officeart/2005/8/quickstyle/simple1" qsCatId="simple" csTypeId="urn:microsoft.com/office/officeart/2005/8/colors/colorful4" csCatId="colorful" phldr="1"/>
      <dgm:spPr/>
    </dgm:pt>
    <dgm:pt modelId="{D0CDA021-8840-B24C-9659-6606AB44DBED}">
      <dgm:prSet phldrT="[Text]" custT="1"/>
      <dgm:spPr/>
      <dgm:t>
        <a:bodyPr/>
        <a:lstStyle/>
        <a:p>
          <a:r>
            <a:rPr lang="en-US" sz="2400" b="1" dirty="0">
              <a:solidFill>
                <a:schemeClr val="bg1"/>
              </a:solidFill>
            </a:rPr>
            <a:t>Raw Data</a:t>
          </a:r>
        </a:p>
      </dgm:t>
    </dgm:pt>
    <dgm:pt modelId="{A685D2B1-B679-5E4A-9851-BC34397EE0EB}" type="parTrans" cxnId="{575CA518-CFA8-534D-AF1C-3936DB039810}">
      <dgm:prSet/>
      <dgm:spPr/>
      <dgm:t>
        <a:bodyPr/>
        <a:lstStyle/>
        <a:p>
          <a:endParaRPr lang="en-US" sz="2400" b="1">
            <a:solidFill>
              <a:schemeClr val="bg1"/>
            </a:solidFill>
          </a:endParaRPr>
        </a:p>
      </dgm:t>
    </dgm:pt>
    <dgm:pt modelId="{3F817F81-A860-BD48-A19C-8427AE6961BB}" type="sibTrans" cxnId="{575CA518-CFA8-534D-AF1C-3936DB039810}">
      <dgm:prSet custT="1"/>
      <dgm:spPr/>
      <dgm:t>
        <a:bodyPr/>
        <a:lstStyle/>
        <a:p>
          <a:endParaRPr lang="en-US" sz="1800" b="1">
            <a:solidFill>
              <a:schemeClr val="bg1"/>
            </a:solidFill>
          </a:endParaRPr>
        </a:p>
      </dgm:t>
    </dgm:pt>
    <dgm:pt modelId="{F43ACE5C-8690-2542-A8A9-C2B379DFCD3A}">
      <dgm:prSet phldrT="[Text]" custT="1"/>
      <dgm:spPr/>
      <dgm:t>
        <a:bodyPr/>
        <a:lstStyle/>
        <a:p>
          <a:r>
            <a:rPr lang="en-US" sz="2400" b="1" dirty="0">
              <a:solidFill>
                <a:schemeClr val="bg1"/>
              </a:solidFill>
            </a:rPr>
            <a:t>Missing Values</a:t>
          </a:r>
        </a:p>
      </dgm:t>
    </dgm:pt>
    <dgm:pt modelId="{75B478DA-A07D-ED43-9553-4357416F2342}" type="parTrans" cxnId="{94842BF0-0DB7-6C4B-8313-BDF2BD0DDF3F}">
      <dgm:prSet/>
      <dgm:spPr/>
      <dgm:t>
        <a:bodyPr/>
        <a:lstStyle/>
        <a:p>
          <a:endParaRPr lang="en-US" sz="2400" b="1">
            <a:solidFill>
              <a:schemeClr val="bg1"/>
            </a:solidFill>
          </a:endParaRPr>
        </a:p>
      </dgm:t>
    </dgm:pt>
    <dgm:pt modelId="{4C29B142-D398-C347-9B31-13AF83A2A0CF}" type="sibTrans" cxnId="{94842BF0-0DB7-6C4B-8313-BDF2BD0DDF3F}">
      <dgm:prSet custT="1"/>
      <dgm:spPr/>
      <dgm:t>
        <a:bodyPr/>
        <a:lstStyle/>
        <a:p>
          <a:endParaRPr lang="en-US" sz="1800" b="1">
            <a:solidFill>
              <a:schemeClr val="bg1"/>
            </a:solidFill>
          </a:endParaRPr>
        </a:p>
      </dgm:t>
    </dgm:pt>
    <dgm:pt modelId="{28CB37D4-2B61-E246-9CE7-75BAF4350DFD}">
      <dgm:prSet phldrT="[Text]" custT="1"/>
      <dgm:spPr/>
      <dgm:t>
        <a:bodyPr/>
        <a:lstStyle/>
        <a:p>
          <a:r>
            <a:rPr lang="en-US" sz="2400" b="1" dirty="0">
              <a:solidFill>
                <a:schemeClr val="bg1"/>
              </a:solidFill>
            </a:rPr>
            <a:t>Cleaning</a:t>
          </a:r>
        </a:p>
      </dgm:t>
    </dgm:pt>
    <dgm:pt modelId="{F264FAF2-6873-B249-A066-F615456BE5AA}" type="parTrans" cxnId="{207A043D-5C97-BC44-9CC7-E9E894CA24FB}">
      <dgm:prSet/>
      <dgm:spPr/>
      <dgm:t>
        <a:bodyPr/>
        <a:lstStyle/>
        <a:p>
          <a:endParaRPr lang="en-US" sz="2400" b="1">
            <a:solidFill>
              <a:schemeClr val="bg1"/>
            </a:solidFill>
          </a:endParaRPr>
        </a:p>
      </dgm:t>
    </dgm:pt>
    <dgm:pt modelId="{E4B22EAB-6BE6-6E40-BD48-C26B9F4ED7A1}" type="sibTrans" cxnId="{207A043D-5C97-BC44-9CC7-E9E894CA24FB}">
      <dgm:prSet custT="1"/>
      <dgm:spPr/>
      <dgm:t>
        <a:bodyPr/>
        <a:lstStyle/>
        <a:p>
          <a:endParaRPr lang="en-US" sz="1800" b="1">
            <a:solidFill>
              <a:schemeClr val="bg1"/>
            </a:solidFill>
          </a:endParaRPr>
        </a:p>
      </dgm:t>
    </dgm:pt>
    <dgm:pt modelId="{A8989390-A22A-1B40-A076-FD20C9D94360}">
      <dgm:prSet phldrT="[Text]" custT="1"/>
      <dgm:spPr/>
      <dgm:t>
        <a:bodyPr/>
        <a:lstStyle/>
        <a:p>
          <a:r>
            <a:rPr lang="en-US" sz="2400" b="1" dirty="0">
              <a:solidFill>
                <a:schemeClr val="bg1"/>
              </a:solidFill>
            </a:rPr>
            <a:t>Dropping unwanted features</a:t>
          </a:r>
        </a:p>
      </dgm:t>
    </dgm:pt>
    <dgm:pt modelId="{B05C93D2-CDE0-2942-A114-0403FC31F4B1}" type="parTrans" cxnId="{7AD81F26-8B92-3F4A-B4D3-4ADE734C226E}">
      <dgm:prSet/>
      <dgm:spPr/>
      <dgm:t>
        <a:bodyPr/>
        <a:lstStyle/>
        <a:p>
          <a:endParaRPr lang="en-US" sz="2400" b="1">
            <a:solidFill>
              <a:schemeClr val="bg1"/>
            </a:solidFill>
          </a:endParaRPr>
        </a:p>
      </dgm:t>
    </dgm:pt>
    <dgm:pt modelId="{B194FAC9-534B-AC44-9DBB-A0FDD820C079}" type="sibTrans" cxnId="{7AD81F26-8B92-3F4A-B4D3-4ADE734C226E}">
      <dgm:prSet custT="1"/>
      <dgm:spPr/>
      <dgm:t>
        <a:bodyPr/>
        <a:lstStyle/>
        <a:p>
          <a:endParaRPr lang="en-US" sz="1800" b="1">
            <a:solidFill>
              <a:schemeClr val="bg1"/>
            </a:solidFill>
          </a:endParaRPr>
        </a:p>
      </dgm:t>
    </dgm:pt>
    <dgm:pt modelId="{B1697639-F7AF-304B-8523-3AB3D6F03CA1}">
      <dgm:prSet phldrT="[Text]" custT="1"/>
      <dgm:spPr/>
      <dgm:t>
        <a:bodyPr/>
        <a:lstStyle/>
        <a:p>
          <a:r>
            <a:rPr lang="en-US" sz="2400" b="1" dirty="0">
              <a:solidFill>
                <a:schemeClr val="bg1"/>
              </a:solidFill>
            </a:rPr>
            <a:t>Scaling</a:t>
          </a:r>
        </a:p>
      </dgm:t>
    </dgm:pt>
    <dgm:pt modelId="{0E67B06E-7C5F-434A-B5AE-816FE19AA6D2}" type="parTrans" cxnId="{B1204A4E-3C24-F84E-874F-E41357D093D4}">
      <dgm:prSet/>
      <dgm:spPr/>
      <dgm:t>
        <a:bodyPr/>
        <a:lstStyle/>
        <a:p>
          <a:endParaRPr lang="en-US" sz="2400" b="1">
            <a:solidFill>
              <a:schemeClr val="bg1"/>
            </a:solidFill>
          </a:endParaRPr>
        </a:p>
      </dgm:t>
    </dgm:pt>
    <dgm:pt modelId="{FF463DF3-74C4-BC4F-A1D2-AAB775A8CE2E}" type="sibTrans" cxnId="{B1204A4E-3C24-F84E-874F-E41357D093D4}">
      <dgm:prSet/>
      <dgm:spPr/>
      <dgm:t>
        <a:bodyPr/>
        <a:lstStyle/>
        <a:p>
          <a:endParaRPr lang="en-US" sz="2400" b="1">
            <a:solidFill>
              <a:schemeClr val="bg1"/>
            </a:solidFill>
          </a:endParaRPr>
        </a:p>
      </dgm:t>
    </dgm:pt>
    <dgm:pt modelId="{D92519FC-169D-904A-ABFE-FB55456E1E4B}" type="pres">
      <dgm:prSet presAssocID="{2C53D40B-71DA-5143-8412-33387011CB8C}" presName="Name0" presStyleCnt="0">
        <dgm:presLayoutVars>
          <dgm:dir/>
          <dgm:resizeHandles val="exact"/>
        </dgm:presLayoutVars>
      </dgm:prSet>
      <dgm:spPr/>
    </dgm:pt>
    <dgm:pt modelId="{2FFD0F0D-2B61-534E-986F-BB3B06BB2944}" type="pres">
      <dgm:prSet presAssocID="{D0CDA021-8840-B24C-9659-6606AB44DBED}" presName="node" presStyleLbl="node1" presStyleIdx="0" presStyleCnt="5">
        <dgm:presLayoutVars>
          <dgm:bulletEnabled val="1"/>
        </dgm:presLayoutVars>
      </dgm:prSet>
      <dgm:spPr/>
    </dgm:pt>
    <dgm:pt modelId="{9C3F5822-8F3E-F845-A7EE-FC371887272E}" type="pres">
      <dgm:prSet presAssocID="{3F817F81-A860-BD48-A19C-8427AE6961BB}" presName="sibTrans" presStyleLbl="sibTrans2D1" presStyleIdx="0" presStyleCnt="4"/>
      <dgm:spPr/>
    </dgm:pt>
    <dgm:pt modelId="{B604AD7C-94BD-5E40-9F7B-C622DF4147CE}" type="pres">
      <dgm:prSet presAssocID="{3F817F81-A860-BD48-A19C-8427AE6961BB}" presName="connectorText" presStyleLbl="sibTrans2D1" presStyleIdx="0" presStyleCnt="4"/>
      <dgm:spPr/>
    </dgm:pt>
    <dgm:pt modelId="{D0F35E02-2D37-C444-8FAF-C4CCFFCB9CC4}" type="pres">
      <dgm:prSet presAssocID="{F43ACE5C-8690-2542-A8A9-C2B379DFCD3A}" presName="node" presStyleLbl="node1" presStyleIdx="1" presStyleCnt="5">
        <dgm:presLayoutVars>
          <dgm:bulletEnabled val="1"/>
        </dgm:presLayoutVars>
      </dgm:prSet>
      <dgm:spPr/>
    </dgm:pt>
    <dgm:pt modelId="{E725556C-54C4-3D44-BDD4-4094EF60231B}" type="pres">
      <dgm:prSet presAssocID="{4C29B142-D398-C347-9B31-13AF83A2A0CF}" presName="sibTrans" presStyleLbl="sibTrans2D1" presStyleIdx="1" presStyleCnt="4"/>
      <dgm:spPr/>
    </dgm:pt>
    <dgm:pt modelId="{0ECEAE8E-E0F2-514F-BFD0-46B72C901255}" type="pres">
      <dgm:prSet presAssocID="{4C29B142-D398-C347-9B31-13AF83A2A0CF}" presName="connectorText" presStyleLbl="sibTrans2D1" presStyleIdx="1" presStyleCnt="4"/>
      <dgm:spPr/>
    </dgm:pt>
    <dgm:pt modelId="{26F3BB04-6D68-AE41-9718-1943843D58FE}" type="pres">
      <dgm:prSet presAssocID="{28CB37D4-2B61-E246-9CE7-75BAF4350DFD}" presName="node" presStyleLbl="node1" presStyleIdx="2" presStyleCnt="5">
        <dgm:presLayoutVars>
          <dgm:bulletEnabled val="1"/>
        </dgm:presLayoutVars>
      </dgm:prSet>
      <dgm:spPr/>
    </dgm:pt>
    <dgm:pt modelId="{C08A53AB-7CA1-1A46-A887-ECC77BF7BB4A}" type="pres">
      <dgm:prSet presAssocID="{E4B22EAB-6BE6-6E40-BD48-C26B9F4ED7A1}" presName="sibTrans" presStyleLbl="sibTrans2D1" presStyleIdx="2" presStyleCnt="4"/>
      <dgm:spPr/>
    </dgm:pt>
    <dgm:pt modelId="{FDB1806B-38E0-F847-B362-CF6B69445B51}" type="pres">
      <dgm:prSet presAssocID="{E4B22EAB-6BE6-6E40-BD48-C26B9F4ED7A1}" presName="connectorText" presStyleLbl="sibTrans2D1" presStyleIdx="2" presStyleCnt="4"/>
      <dgm:spPr/>
    </dgm:pt>
    <dgm:pt modelId="{474B56E2-B828-E043-BFCF-B7E802593744}" type="pres">
      <dgm:prSet presAssocID="{A8989390-A22A-1B40-A076-FD20C9D94360}" presName="node" presStyleLbl="node1" presStyleIdx="3" presStyleCnt="5">
        <dgm:presLayoutVars>
          <dgm:bulletEnabled val="1"/>
        </dgm:presLayoutVars>
      </dgm:prSet>
      <dgm:spPr/>
    </dgm:pt>
    <dgm:pt modelId="{204E17F1-788A-374C-85F8-1ABCE2286EA4}" type="pres">
      <dgm:prSet presAssocID="{B194FAC9-534B-AC44-9DBB-A0FDD820C079}" presName="sibTrans" presStyleLbl="sibTrans2D1" presStyleIdx="3" presStyleCnt="4"/>
      <dgm:spPr/>
    </dgm:pt>
    <dgm:pt modelId="{B8D96E07-1A29-3643-86C5-1DDD33726259}" type="pres">
      <dgm:prSet presAssocID="{B194FAC9-534B-AC44-9DBB-A0FDD820C079}" presName="connectorText" presStyleLbl="sibTrans2D1" presStyleIdx="3" presStyleCnt="4"/>
      <dgm:spPr/>
    </dgm:pt>
    <dgm:pt modelId="{FBBB1154-EBA5-8D42-859C-07D7DFE9B5F6}" type="pres">
      <dgm:prSet presAssocID="{B1697639-F7AF-304B-8523-3AB3D6F03CA1}" presName="node" presStyleLbl="node1" presStyleIdx="4" presStyleCnt="5">
        <dgm:presLayoutVars>
          <dgm:bulletEnabled val="1"/>
        </dgm:presLayoutVars>
      </dgm:prSet>
      <dgm:spPr/>
    </dgm:pt>
  </dgm:ptLst>
  <dgm:cxnLst>
    <dgm:cxn modelId="{F041D205-3E6B-C04F-9D7E-FAC9C9351F2E}" type="presOf" srcId="{2C53D40B-71DA-5143-8412-33387011CB8C}" destId="{D92519FC-169D-904A-ABFE-FB55456E1E4B}" srcOrd="0" destOrd="0" presId="urn:microsoft.com/office/officeart/2005/8/layout/process1"/>
    <dgm:cxn modelId="{575CA518-CFA8-534D-AF1C-3936DB039810}" srcId="{2C53D40B-71DA-5143-8412-33387011CB8C}" destId="{D0CDA021-8840-B24C-9659-6606AB44DBED}" srcOrd="0" destOrd="0" parTransId="{A685D2B1-B679-5E4A-9851-BC34397EE0EB}" sibTransId="{3F817F81-A860-BD48-A19C-8427AE6961BB}"/>
    <dgm:cxn modelId="{6B12AC20-B0E4-4F44-B007-919E066E09F9}" type="presOf" srcId="{B1697639-F7AF-304B-8523-3AB3D6F03CA1}" destId="{FBBB1154-EBA5-8D42-859C-07D7DFE9B5F6}" srcOrd="0" destOrd="0" presId="urn:microsoft.com/office/officeart/2005/8/layout/process1"/>
    <dgm:cxn modelId="{7AD81F26-8B92-3F4A-B4D3-4ADE734C226E}" srcId="{2C53D40B-71DA-5143-8412-33387011CB8C}" destId="{A8989390-A22A-1B40-A076-FD20C9D94360}" srcOrd="3" destOrd="0" parTransId="{B05C93D2-CDE0-2942-A114-0403FC31F4B1}" sibTransId="{B194FAC9-534B-AC44-9DBB-A0FDD820C079}"/>
    <dgm:cxn modelId="{8E34493B-66F9-F640-80BF-82CB3ECC065D}" type="presOf" srcId="{28CB37D4-2B61-E246-9CE7-75BAF4350DFD}" destId="{26F3BB04-6D68-AE41-9718-1943843D58FE}" srcOrd="0" destOrd="0" presId="urn:microsoft.com/office/officeart/2005/8/layout/process1"/>
    <dgm:cxn modelId="{207A043D-5C97-BC44-9CC7-E9E894CA24FB}" srcId="{2C53D40B-71DA-5143-8412-33387011CB8C}" destId="{28CB37D4-2B61-E246-9CE7-75BAF4350DFD}" srcOrd="2" destOrd="0" parTransId="{F264FAF2-6873-B249-A066-F615456BE5AA}" sibTransId="{E4B22EAB-6BE6-6E40-BD48-C26B9F4ED7A1}"/>
    <dgm:cxn modelId="{5E653E3F-4529-7C4F-9154-B8CB874C8281}" type="presOf" srcId="{4C29B142-D398-C347-9B31-13AF83A2A0CF}" destId="{E725556C-54C4-3D44-BDD4-4094EF60231B}" srcOrd="0" destOrd="0" presId="urn:microsoft.com/office/officeart/2005/8/layout/process1"/>
    <dgm:cxn modelId="{B1204A4E-3C24-F84E-874F-E41357D093D4}" srcId="{2C53D40B-71DA-5143-8412-33387011CB8C}" destId="{B1697639-F7AF-304B-8523-3AB3D6F03CA1}" srcOrd="4" destOrd="0" parTransId="{0E67B06E-7C5F-434A-B5AE-816FE19AA6D2}" sibTransId="{FF463DF3-74C4-BC4F-A1D2-AAB775A8CE2E}"/>
    <dgm:cxn modelId="{860B4A95-B6A4-9B41-9B8A-F889D9BA434A}" type="presOf" srcId="{B194FAC9-534B-AC44-9DBB-A0FDD820C079}" destId="{B8D96E07-1A29-3643-86C5-1DDD33726259}" srcOrd="1" destOrd="0" presId="urn:microsoft.com/office/officeart/2005/8/layout/process1"/>
    <dgm:cxn modelId="{37D88C96-301E-934F-B16F-4CB6D06A95E7}" type="presOf" srcId="{4C29B142-D398-C347-9B31-13AF83A2A0CF}" destId="{0ECEAE8E-E0F2-514F-BFD0-46B72C901255}" srcOrd="1" destOrd="0" presId="urn:microsoft.com/office/officeart/2005/8/layout/process1"/>
    <dgm:cxn modelId="{A0F8569E-D8C3-1342-8A6D-F4FBAF3BFEC9}" type="presOf" srcId="{3F817F81-A860-BD48-A19C-8427AE6961BB}" destId="{9C3F5822-8F3E-F845-A7EE-FC371887272E}" srcOrd="0" destOrd="0" presId="urn:microsoft.com/office/officeart/2005/8/layout/process1"/>
    <dgm:cxn modelId="{C69B71A4-E07A-A746-9372-B7C79E2EA5C4}" type="presOf" srcId="{F43ACE5C-8690-2542-A8A9-C2B379DFCD3A}" destId="{D0F35E02-2D37-C444-8FAF-C4CCFFCB9CC4}" srcOrd="0" destOrd="0" presId="urn:microsoft.com/office/officeart/2005/8/layout/process1"/>
    <dgm:cxn modelId="{7E02FDA6-E2AD-3C4F-AD15-8E0286031758}" type="presOf" srcId="{A8989390-A22A-1B40-A076-FD20C9D94360}" destId="{474B56E2-B828-E043-BFCF-B7E802593744}" srcOrd="0" destOrd="0" presId="urn:microsoft.com/office/officeart/2005/8/layout/process1"/>
    <dgm:cxn modelId="{F2E889A8-DA61-3C42-B523-1EFFEF93F202}" type="presOf" srcId="{E4B22EAB-6BE6-6E40-BD48-C26B9F4ED7A1}" destId="{FDB1806B-38E0-F847-B362-CF6B69445B51}" srcOrd="1" destOrd="0" presId="urn:microsoft.com/office/officeart/2005/8/layout/process1"/>
    <dgm:cxn modelId="{3A1631BC-BFDF-F646-ABF9-D1ABEA28F80B}" type="presOf" srcId="{3F817F81-A860-BD48-A19C-8427AE6961BB}" destId="{B604AD7C-94BD-5E40-9F7B-C622DF4147CE}" srcOrd="1" destOrd="0" presId="urn:microsoft.com/office/officeart/2005/8/layout/process1"/>
    <dgm:cxn modelId="{7BDF57D0-6E74-F041-B387-3BAFEDC1ACA2}" type="presOf" srcId="{E4B22EAB-6BE6-6E40-BD48-C26B9F4ED7A1}" destId="{C08A53AB-7CA1-1A46-A887-ECC77BF7BB4A}" srcOrd="0" destOrd="0" presId="urn:microsoft.com/office/officeart/2005/8/layout/process1"/>
    <dgm:cxn modelId="{A5B240D2-81EF-4143-918E-C4500B434CEA}" type="presOf" srcId="{D0CDA021-8840-B24C-9659-6606AB44DBED}" destId="{2FFD0F0D-2B61-534E-986F-BB3B06BB2944}" srcOrd="0" destOrd="0" presId="urn:microsoft.com/office/officeart/2005/8/layout/process1"/>
    <dgm:cxn modelId="{44A3BFDD-0DCB-3D4A-802E-D0D07F5D0276}" type="presOf" srcId="{B194FAC9-534B-AC44-9DBB-A0FDD820C079}" destId="{204E17F1-788A-374C-85F8-1ABCE2286EA4}" srcOrd="0" destOrd="0" presId="urn:microsoft.com/office/officeart/2005/8/layout/process1"/>
    <dgm:cxn modelId="{94842BF0-0DB7-6C4B-8313-BDF2BD0DDF3F}" srcId="{2C53D40B-71DA-5143-8412-33387011CB8C}" destId="{F43ACE5C-8690-2542-A8A9-C2B379DFCD3A}" srcOrd="1" destOrd="0" parTransId="{75B478DA-A07D-ED43-9553-4357416F2342}" sibTransId="{4C29B142-D398-C347-9B31-13AF83A2A0CF}"/>
    <dgm:cxn modelId="{E4C7EBF5-9157-4449-A0A8-571E88C8B358}" type="presParOf" srcId="{D92519FC-169D-904A-ABFE-FB55456E1E4B}" destId="{2FFD0F0D-2B61-534E-986F-BB3B06BB2944}" srcOrd="0" destOrd="0" presId="urn:microsoft.com/office/officeart/2005/8/layout/process1"/>
    <dgm:cxn modelId="{D6012B35-75F1-6041-A3CF-E16A3721F6C1}" type="presParOf" srcId="{D92519FC-169D-904A-ABFE-FB55456E1E4B}" destId="{9C3F5822-8F3E-F845-A7EE-FC371887272E}" srcOrd="1" destOrd="0" presId="urn:microsoft.com/office/officeart/2005/8/layout/process1"/>
    <dgm:cxn modelId="{A28B8253-22F3-5C4F-B147-80BCBFA01255}" type="presParOf" srcId="{9C3F5822-8F3E-F845-A7EE-FC371887272E}" destId="{B604AD7C-94BD-5E40-9F7B-C622DF4147CE}" srcOrd="0" destOrd="0" presId="urn:microsoft.com/office/officeart/2005/8/layout/process1"/>
    <dgm:cxn modelId="{B8F17436-DE38-8C4F-B97E-FCE2006C5533}" type="presParOf" srcId="{D92519FC-169D-904A-ABFE-FB55456E1E4B}" destId="{D0F35E02-2D37-C444-8FAF-C4CCFFCB9CC4}" srcOrd="2" destOrd="0" presId="urn:microsoft.com/office/officeart/2005/8/layout/process1"/>
    <dgm:cxn modelId="{96199792-8FA2-8D47-8184-873DCA8582A3}" type="presParOf" srcId="{D92519FC-169D-904A-ABFE-FB55456E1E4B}" destId="{E725556C-54C4-3D44-BDD4-4094EF60231B}" srcOrd="3" destOrd="0" presId="urn:microsoft.com/office/officeart/2005/8/layout/process1"/>
    <dgm:cxn modelId="{BAC26D9A-830F-7C4D-9FF4-C5B296403A69}" type="presParOf" srcId="{E725556C-54C4-3D44-BDD4-4094EF60231B}" destId="{0ECEAE8E-E0F2-514F-BFD0-46B72C901255}" srcOrd="0" destOrd="0" presId="urn:microsoft.com/office/officeart/2005/8/layout/process1"/>
    <dgm:cxn modelId="{4768282F-07CC-4A47-B4A3-DBEBA7BE5C2D}" type="presParOf" srcId="{D92519FC-169D-904A-ABFE-FB55456E1E4B}" destId="{26F3BB04-6D68-AE41-9718-1943843D58FE}" srcOrd="4" destOrd="0" presId="urn:microsoft.com/office/officeart/2005/8/layout/process1"/>
    <dgm:cxn modelId="{73B9F7B3-AB34-6447-BF4F-2620DFC7783B}" type="presParOf" srcId="{D92519FC-169D-904A-ABFE-FB55456E1E4B}" destId="{C08A53AB-7CA1-1A46-A887-ECC77BF7BB4A}" srcOrd="5" destOrd="0" presId="urn:microsoft.com/office/officeart/2005/8/layout/process1"/>
    <dgm:cxn modelId="{02D21FE2-7351-2747-85CB-B79F7B96B1C7}" type="presParOf" srcId="{C08A53AB-7CA1-1A46-A887-ECC77BF7BB4A}" destId="{FDB1806B-38E0-F847-B362-CF6B69445B51}" srcOrd="0" destOrd="0" presId="urn:microsoft.com/office/officeart/2005/8/layout/process1"/>
    <dgm:cxn modelId="{01A26230-42F5-2C4D-9CC9-FE42B518E1B9}" type="presParOf" srcId="{D92519FC-169D-904A-ABFE-FB55456E1E4B}" destId="{474B56E2-B828-E043-BFCF-B7E802593744}" srcOrd="6" destOrd="0" presId="urn:microsoft.com/office/officeart/2005/8/layout/process1"/>
    <dgm:cxn modelId="{2BE56BAC-8EE2-3041-AF2F-B3A607DAB53B}" type="presParOf" srcId="{D92519FC-169D-904A-ABFE-FB55456E1E4B}" destId="{204E17F1-788A-374C-85F8-1ABCE2286EA4}" srcOrd="7" destOrd="0" presId="urn:microsoft.com/office/officeart/2005/8/layout/process1"/>
    <dgm:cxn modelId="{FA5B9290-5D3A-794D-BB67-F268D959D447}" type="presParOf" srcId="{204E17F1-788A-374C-85F8-1ABCE2286EA4}" destId="{B8D96E07-1A29-3643-86C5-1DDD33726259}" srcOrd="0" destOrd="0" presId="urn:microsoft.com/office/officeart/2005/8/layout/process1"/>
    <dgm:cxn modelId="{4AC8196A-C7F3-A448-A2FC-923A697AE3D1}" type="presParOf" srcId="{D92519FC-169D-904A-ABFE-FB55456E1E4B}" destId="{FBBB1154-EBA5-8D42-859C-07D7DFE9B5F6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FD0F0D-2B61-534E-986F-BB3B06BB2944}">
      <dsp:nvSpPr>
        <dsp:cNvPr id="0" name=""/>
        <dsp:cNvSpPr/>
      </dsp:nvSpPr>
      <dsp:spPr>
        <a:xfrm>
          <a:off x="5134" y="714152"/>
          <a:ext cx="1591716" cy="126839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bg1"/>
              </a:solidFill>
            </a:rPr>
            <a:t>Raw Data</a:t>
          </a:r>
        </a:p>
      </dsp:txBody>
      <dsp:txXfrm>
        <a:off x="42284" y="751302"/>
        <a:ext cx="1517416" cy="1194099"/>
      </dsp:txXfrm>
    </dsp:sp>
    <dsp:sp modelId="{9C3F5822-8F3E-F845-A7EE-FC371887272E}">
      <dsp:nvSpPr>
        <dsp:cNvPr id="0" name=""/>
        <dsp:cNvSpPr/>
      </dsp:nvSpPr>
      <dsp:spPr>
        <a:xfrm>
          <a:off x="1756022" y="1150979"/>
          <a:ext cx="337443" cy="3947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1" kern="1200">
            <a:solidFill>
              <a:schemeClr val="bg1"/>
            </a:solidFill>
          </a:endParaRPr>
        </a:p>
      </dsp:txBody>
      <dsp:txXfrm>
        <a:off x="1756022" y="1229928"/>
        <a:ext cx="236210" cy="236847"/>
      </dsp:txXfrm>
    </dsp:sp>
    <dsp:sp modelId="{D0F35E02-2D37-C444-8FAF-C4CCFFCB9CC4}">
      <dsp:nvSpPr>
        <dsp:cNvPr id="0" name=""/>
        <dsp:cNvSpPr/>
      </dsp:nvSpPr>
      <dsp:spPr>
        <a:xfrm>
          <a:off x="2233537" y="714152"/>
          <a:ext cx="1591716" cy="1268399"/>
        </a:xfrm>
        <a:prstGeom prst="roundRect">
          <a:avLst>
            <a:gd name="adj" fmla="val 10000"/>
          </a:avLst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bg1"/>
              </a:solidFill>
            </a:rPr>
            <a:t>Missing Values</a:t>
          </a:r>
        </a:p>
      </dsp:txBody>
      <dsp:txXfrm>
        <a:off x="2270687" y="751302"/>
        <a:ext cx="1517416" cy="1194099"/>
      </dsp:txXfrm>
    </dsp:sp>
    <dsp:sp modelId="{E725556C-54C4-3D44-BDD4-4094EF60231B}">
      <dsp:nvSpPr>
        <dsp:cNvPr id="0" name=""/>
        <dsp:cNvSpPr/>
      </dsp:nvSpPr>
      <dsp:spPr>
        <a:xfrm>
          <a:off x="3984426" y="1150979"/>
          <a:ext cx="337443" cy="3947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1" kern="1200">
            <a:solidFill>
              <a:schemeClr val="bg1"/>
            </a:solidFill>
          </a:endParaRPr>
        </a:p>
      </dsp:txBody>
      <dsp:txXfrm>
        <a:off x="3984426" y="1229928"/>
        <a:ext cx="236210" cy="236847"/>
      </dsp:txXfrm>
    </dsp:sp>
    <dsp:sp modelId="{26F3BB04-6D68-AE41-9718-1943843D58FE}">
      <dsp:nvSpPr>
        <dsp:cNvPr id="0" name=""/>
        <dsp:cNvSpPr/>
      </dsp:nvSpPr>
      <dsp:spPr>
        <a:xfrm>
          <a:off x="4461941" y="714152"/>
          <a:ext cx="1591716" cy="1268399"/>
        </a:xfrm>
        <a:prstGeom prst="roundRect">
          <a:avLst>
            <a:gd name="adj" fmla="val 10000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bg1"/>
              </a:solidFill>
            </a:rPr>
            <a:t>Cleaning</a:t>
          </a:r>
        </a:p>
      </dsp:txBody>
      <dsp:txXfrm>
        <a:off x="4499091" y="751302"/>
        <a:ext cx="1517416" cy="1194099"/>
      </dsp:txXfrm>
    </dsp:sp>
    <dsp:sp modelId="{C08A53AB-7CA1-1A46-A887-ECC77BF7BB4A}">
      <dsp:nvSpPr>
        <dsp:cNvPr id="0" name=""/>
        <dsp:cNvSpPr/>
      </dsp:nvSpPr>
      <dsp:spPr>
        <a:xfrm>
          <a:off x="6212829" y="1150979"/>
          <a:ext cx="337443" cy="3947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1" kern="1200">
            <a:solidFill>
              <a:schemeClr val="bg1"/>
            </a:solidFill>
          </a:endParaRPr>
        </a:p>
      </dsp:txBody>
      <dsp:txXfrm>
        <a:off x="6212829" y="1229928"/>
        <a:ext cx="236210" cy="236847"/>
      </dsp:txXfrm>
    </dsp:sp>
    <dsp:sp modelId="{474B56E2-B828-E043-BFCF-B7E802593744}">
      <dsp:nvSpPr>
        <dsp:cNvPr id="0" name=""/>
        <dsp:cNvSpPr/>
      </dsp:nvSpPr>
      <dsp:spPr>
        <a:xfrm>
          <a:off x="6690344" y="714152"/>
          <a:ext cx="1591716" cy="1268399"/>
        </a:xfrm>
        <a:prstGeom prst="roundRect">
          <a:avLst>
            <a:gd name="adj" fmla="val 10000"/>
          </a:avLst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bg1"/>
              </a:solidFill>
            </a:rPr>
            <a:t>Dropping unwanted features</a:t>
          </a:r>
        </a:p>
      </dsp:txBody>
      <dsp:txXfrm>
        <a:off x="6727494" y="751302"/>
        <a:ext cx="1517416" cy="1194099"/>
      </dsp:txXfrm>
    </dsp:sp>
    <dsp:sp modelId="{204E17F1-788A-374C-85F8-1ABCE2286EA4}">
      <dsp:nvSpPr>
        <dsp:cNvPr id="0" name=""/>
        <dsp:cNvSpPr/>
      </dsp:nvSpPr>
      <dsp:spPr>
        <a:xfrm>
          <a:off x="8441232" y="1150979"/>
          <a:ext cx="337443" cy="3947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1" kern="1200">
            <a:solidFill>
              <a:schemeClr val="bg1"/>
            </a:solidFill>
          </a:endParaRPr>
        </a:p>
      </dsp:txBody>
      <dsp:txXfrm>
        <a:off x="8441232" y="1229928"/>
        <a:ext cx="236210" cy="236847"/>
      </dsp:txXfrm>
    </dsp:sp>
    <dsp:sp modelId="{FBBB1154-EBA5-8D42-859C-07D7DFE9B5F6}">
      <dsp:nvSpPr>
        <dsp:cNvPr id="0" name=""/>
        <dsp:cNvSpPr/>
      </dsp:nvSpPr>
      <dsp:spPr>
        <a:xfrm>
          <a:off x="8918747" y="714152"/>
          <a:ext cx="1591716" cy="1268399"/>
        </a:xfrm>
        <a:prstGeom prst="roundRect">
          <a:avLst>
            <a:gd name="adj" fmla="val 1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bg1"/>
              </a:solidFill>
            </a:rPr>
            <a:t>Scaling</a:t>
          </a:r>
        </a:p>
      </dsp:txBody>
      <dsp:txXfrm>
        <a:off x="8955897" y="751302"/>
        <a:ext cx="1517416" cy="11940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785D8-A0FA-6746-B7E3-92432AAC0258}" type="datetimeFigureOut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357FA-D036-5347-A65A-CB143A2B7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27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785D8-A0FA-6746-B7E3-92432AAC0258}" type="datetimeFigureOut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357FA-D036-5347-A65A-CB143A2B7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270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785D8-A0FA-6746-B7E3-92432AAC0258}" type="datetimeFigureOut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357FA-D036-5347-A65A-CB143A2B7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758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785D8-A0FA-6746-B7E3-92432AAC0258}" type="datetimeFigureOut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357FA-D036-5347-A65A-CB143A2B7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33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785D8-A0FA-6746-B7E3-92432AAC0258}" type="datetimeFigureOut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357FA-D036-5347-A65A-CB143A2B7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258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785D8-A0FA-6746-B7E3-92432AAC0258}" type="datetimeFigureOut">
              <a:rPr lang="en-US" smtClean="0"/>
              <a:t>12/9/25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357FA-D036-5347-A65A-CB143A2B7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063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785D8-A0FA-6746-B7E3-92432AAC0258}" type="datetimeFigureOut">
              <a:rPr lang="en-US" smtClean="0"/>
              <a:t>12/9/25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357FA-D036-5347-A65A-CB143A2B7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229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785D8-A0FA-6746-B7E3-92432AAC0258}" type="datetimeFigureOut">
              <a:rPr lang="en-US" smtClean="0"/>
              <a:t>12/9/25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357FA-D036-5347-A65A-CB143A2B7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18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785D8-A0FA-6746-B7E3-92432AAC0258}" type="datetimeFigureOut">
              <a:rPr lang="en-US" smtClean="0"/>
              <a:t>12/9/25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357FA-D036-5347-A65A-CB143A2B7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586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785D8-A0FA-6746-B7E3-92432AAC0258}" type="datetimeFigureOut">
              <a:rPr lang="en-US" smtClean="0"/>
              <a:t>12/9/25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357FA-D036-5347-A65A-CB143A2B7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735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785D8-A0FA-6746-B7E3-92432AAC0258}" type="datetimeFigureOut">
              <a:rPr lang="en-US" smtClean="0"/>
              <a:t>12/9/25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357FA-D036-5347-A65A-CB143A2B7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287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8785D8-A0FA-6746-B7E3-92432AAC0258}" type="datetimeFigureOut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357FA-D036-5347-A65A-CB143A2B7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4877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s/photo/569459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nehaSondur/DTSA-5510_Unsupervised_ML_FINAL_Project/blob/main/Final_Project_ML.ipynb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81251/music-theme-by-refreshdesign-181251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nehaSondur/DTSA-5510_Unsupervised_ML_FINAL_Project/blob/main/Final_Project_ML.ipynb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pngimg.com/png/27527-sound-wave-transparent-picture" TargetMode="External"/><Relationship Id="rId3" Type="http://schemas.openxmlformats.org/officeDocument/2006/relationships/hyperlink" Target="https://www.wallpaperflare.com/assorted-title-cover-lot-music-album-covers-cover-art-collage-wallpaper-puozg/download/1920x1080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reepngimg.com/png/27503-sound-wave-image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www.kaggle.com/datasets/yamaerenay/spotify-dataset-1921-2020-160k-track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888183-C295-3264-C0D1-9C8B51E0F5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6014"/>
            <a:ext cx="12192000" cy="68419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47AB8E-23F3-5CCD-6EEF-A7C8341931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i="1" kern="0" dirty="0">
                <a:effectLst/>
                <a:latin typeface="+mn-lt"/>
                <a:ea typeface="Times New Roman" panose="02020603050405020304" pitchFamily="18" charset="0"/>
              </a:rPr>
              <a:t>Spotify Songs Clustering Project with Unsupervised Learning</a:t>
            </a:r>
            <a:r>
              <a:rPr lang="en-US" sz="4800" b="1" kern="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endParaRPr lang="en-US" sz="16600" b="1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7C3D4-7965-BB7D-35CC-2073DCE218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Sneha </a:t>
            </a:r>
            <a:r>
              <a:rPr lang="en-US" sz="3600" kern="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Sondur</a:t>
            </a:r>
            <a:r>
              <a:rPr lang="en-US" sz="3600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r>
              <a:rPr lang="en-US" sz="3600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December 2025</a:t>
            </a:r>
          </a:p>
          <a:p>
            <a:endParaRPr lang="en-US" sz="3600" kern="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36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F53AE3-34EB-BCF7-9BE7-E351E58F8670}"/>
              </a:ext>
            </a:extLst>
          </p:cNvPr>
          <p:cNvSpPr txBox="1"/>
          <p:nvPr/>
        </p:nvSpPr>
        <p:spPr>
          <a:xfrm>
            <a:off x="721425" y="5734734"/>
            <a:ext cx="112726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Link to GitHub Repository:</a:t>
            </a:r>
          </a:p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 err="1">
                <a:solidFill>
                  <a:schemeClr val="accent4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dirty="0" err="1">
                <a:solidFill>
                  <a:schemeClr val="accent4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SnehaSondur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/DTSA-5510_Unsupervised_ML_FINAL_Project/blob/main/</a:t>
            </a:r>
            <a:r>
              <a:rPr lang="en-US" dirty="0" err="1">
                <a:solidFill>
                  <a:schemeClr val="accent4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Final_Project_ML.ipynb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116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736"/>
    </mc:Choice>
    <mc:Fallback>
      <p:transition spd="slow" advTm="3273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176D6-97C5-49BB-9E7E-99C3C228D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4000" dirty="0"/>
              <a:t>Non-Negative Matrix Factorization </a:t>
            </a:r>
            <a:r>
              <a:rPr lang="en-US" sz="4000" b="1" dirty="0">
                <a:effectLst/>
                <a:ea typeface="Times New Roman" panose="02020603050405020304" pitchFamily="18" charset="0"/>
              </a:rPr>
              <a:t>(NMF)</a:t>
            </a:r>
            <a:endParaRPr lang="en-US" sz="40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AFF619-F7A5-6D11-C0CD-1A7317B41324}"/>
              </a:ext>
            </a:extLst>
          </p:cNvPr>
          <p:cNvSpPr txBox="1"/>
          <p:nvPr/>
        </p:nvSpPr>
        <p:spPr>
          <a:xfrm>
            <a:off x="0" y="1012954"/>
            <a:ext cx="529883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effectLst/>
            </a:endParaRPr>
          </a:p>
          <a:p>
            <a:pPr>
              <a:spcAft>
                <a:spcPts val="0"/>
              </a:spcAft>
            </a:pPr>
            <a:endParaRPr lang="en-US" sz="2800" dirty="0">
              <a:effectLst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800" dirty="0"/>
              <a:t>NMF (Non-Negative Matrix Factorization) which is a dimensionality reduction technique that decomposes the dataset into latent components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2800" dirty="0"/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Songs often blend across styles</a:t>
            </a:r>
          </a:p>
        </p:txBody>
      </p:sp>
      <p:pic>
        <p:nvPicPr>
          <p:cNvPr id="8194" name="Picture 2" descr="No description has been provided for this image">
            <a:extLst>
              <a:ext uri="{FF2B5EF4-FFF2-40B4-BE49-F238E27FC236}">
                <a16:creationId xmlns:a16="http://schemas.microsoft.com/office/drawing/2014/main" id="{8892FE8C-D7B6-F482-3E42-B2D8BF344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15" y="1968942"/>
            <a:ext cx="5968785" cy="444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32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245"/>
    </mc:Choice>
    <mc:Fallback>
      <p:transition spd="slow" advTm="4224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176D6-97C5-49BB-9E7E-99C3C228D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4000" b="1" dirty="0">
                <a:effectLst/>
                <a:ea typeface="Times New Roman" panose="02020603050405020304" pitchFamily="18" charset="0"/>
              </a:rPr>
              <a:t>Cluster Profiles (NMF)</a:t>
            </a:r>
            <a:endParaRPr lang="en-US" sz="40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6CE541-8E7A-4D3A-E214-BC2B52F7B260}"/>
              </a:ext>
            </a:extLst>
          </p:cNvPr>
          <p:cNvSpPr txBox="1"/>
          <p:nvPr/>
        </p:nvSpPr>
        <p:spPr>
          <a:xfrm>
            <a:off x="3069462" y="1125141"/>
            <a:ext cx="7345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1" indent="-285750"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Component 0: Acoustic/Folk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Component 1: Instrumental/Classical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Component 2: High‑energy Pop/Rock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Component 3: Upbeat Pop</a:t>
            </a:r>
          </a:p>
        </p:txBody>
      </p:sp>
      <p:pic>
        <p:nvPicPr>
          <p:cNvPr id="10242" name="Picture 2" descr="No description has been provided for this image">
            <a:extLst>
              <a:ext uri="{FF2B5EF4-FFF2-40B4-BE49-F238E27FC236}">
                <a16:creationId xmlns:a16="http://schemas.microsoft.com/office/drawing/2014/main" id="{98EBB1B4-A574-9B71-75E8-50C12EE1A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588" y="2388085"/>
            <a:ext cx="5218393" cy="425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No description has been provided for this image">
            <a:extLst>
              <a:ext uri="{FF2B5EF4-FFF2-40B4-BE49-F238E27FC236}">
                <a16:creationId xmlns:a16="http://schemas.microsoft.com/office/drawing/2014/main" id="{CE47B907-BE3E-1467-030A-F40DBE4D9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19" y="2450703"/>
            <a:ext cx="5103011" cy="412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21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42"/>
    </mc:Choice>
    <mc:Fallback>
      <p:transition spd="slow" advTm="20842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176D6-97C5-49BB-9E7E-99C3C228D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4000" b="1" dirty="0">
                <a:effectLst/>
                <a:ea typeface="Times New Roman" panose="02020603050405020304" pitchFamily="18" charset="0"/>
              </a:rPr>
              <a:t>Model Comparison and Conclusion</a:t>
            </a:r>
            <a:endParaRPr lang="en-US" sz="40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BDB7D8-58CA-446C-7739-905DFC1D8912}"/>
              </a:ext>
            </a:extLst>
          </p:cNvPr>
          <p:cNvSpPr txBox="1"/>
          <p:nvPr/>
        </p:nvSpPr>
        <p:spPr>
          <a:xfrm>
            <a:off x="6237941" y="1395871"/>
            <a:ext cx="56517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SzPts val="1000"/>
              <a:tabLst>
                <a:tab pos="914400" algn="l"/>
              </a:tabLst>
            </a:pPr>
            <a:r>
              <a:rPr lang="en-US" sz="2400" dirty="0">
                <a:cs typeface="Times New Roman" panose="02020603050405020304" pitchFamily="18" charset="0"/>
              </a:rPr>
              <a:t>NMF: latent styles, captures blends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540DA7-99AC-34E6-F967-7895DF48C9EE}"/>
              </a:ext>
            </a:extLst>
          </p:cNvPr>
          <p:cNvSpPr txBox="1"/>
          <p:nvPr/>
        </p:nvSpPr>
        <p:spPr>
          <a:xfrm>
            <a:off x="-51065" y="1026540"/>
            <a:ext cx="58727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endParaRPr lang="en-US" sz="2400" dirty="0">
              <a:effectLst/>
            </a:endParaRPr>
          </a:p>
          <a:p>
            <a:pPr marR="0" lvl="1" algn="ctr">
              <a:spcBef>
                <a:spcPts val="0"/>
              </a:spcBef>
              <a:spcAft>
                <a:spcPts val="0"/>
              </a:spcAft>
              <a:buSzPts val="1000"/>
              <a:tabLst>
                <a:tab pos="914400" algn="l"/>
              </a:tabLst>
            </a:pPr>
            <a:r>
              <a:rPr lang="en-US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K‑Means: clear, interpretable clusters, modest separation</a:t>
            </a:r>
          </a:p>
        </p:txBody>
      </p:sp>
      <p:pic>
        <p:nvPicPr>
          <p:cNvPr id="8" name="Picture 4" descr="No description has been provided for this image">
            <a:extLst>
              <a:ext uri="{FF2B5EF4-FFF2-40B4-BE49-F238E27FC236}">
                <a16:creationId xmlns:a16="http://schemas.microsoft.com/office/drawing/2014/main" id="{6DBFC1AA-4410-6B01-BA68-A588E6C70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38" y="2296023"/>
            <a:ext cx="2527870" cy="214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No description has been provided for this image">
            <a:extLst>
              <a:ext uri="{FF2B5EF4-FFF2-40B4-BE49-F238E27FC236}">
                <a16:creationId xmlns:a16="http://schemas.microsoft.com/office/drawing/2014/main" id="{D2CE8666-D656-CC29-6F6C-21DD5E668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915" y="2296024"/>
            <a:ext cx="2654139" cy="214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No description has been provided for this image">
            <a:extLst>
              <a:ext uri="{FF2B5EF4-FFF2-40B4-BE49-F238E27FC236}">
                <a16:creationId xmlns:a16="http://schemas.microsoft.com/office/drawing/2014/main" id="{E79E9EA1-1FCA-B4D2-2594-ED6B31AC1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999" y="2289155"/>
            <a:ext cx="2886791" cy="214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No description has been provided for this image">
            <a:extLst>
              <a:ext uri="{FF2B5EF4-FFF2-40B4-BE49-F238E27FC236}">
                <a16:creationId xmlns:a16="http://schemas.microsoft.com/office/drawing/2014/main" id="{1A9CDC16-AC42-10E1-93B7-D2117F065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799" y="2303603"/>
            <a:ext cx="2876603" cy="213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CE1D39-FB13-5B98-8903-C2AB16C8504C}"/>
              </a:ext>
            </a:extLst>
          </p:cNvPr>
          <p:cNvSpPr txBox="1"/>
          <p:nvPr/>
        </p:nvSpPr>
        <p:spPr>
          <a:xfrm>
            <a:off x="357438" y="4669897"/>
            <a:ext cx="1131278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kern="0" dirty="0">
                <a:effectLst/>
                <a:ea typeface="Times New Roman" panose="02020603050405020304" pitchFamily="18" charset="0"/>
              </a:rPr>
              <a:t>K‑Means gave clear, interpretable clusters, while NMF uncovered blended styles.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kern="0" dirty="0">
                <a:effectLst/>
                <a:ea typeface="Times New Roman" panose="02020603050405020304" pitchFamily="18" charset="0"/>
              </a:rPr>
              <a:t>This dual perspective is valuable for applications like playlist generation, where you want both distinct categories and blended recommendations</a:t>
            </a:r>
            <a:endParaRPr lang="en-US" sz="2400" kern="0" dirty="0"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Unsupervised learning organizes musical space into meaningful archetypes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Applications: playlist generation, recommendation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34733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669"/>
    </mc:Choice>
    <mc:Fallback>
      <p:transition spd="slow" advTm="63669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2DEC65-8283-4C22-13C6-ECFE5ED4500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88444" y="0"/>
            <a:ext cx="661511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5EF16A-A878-6198-1FC0-BE558A877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kern="0" dirty="0">
                <a:effectLst/>
                <a:ea typeface="Times New Roman" panose="02020603050405020304" pitchFamily="18" charset="0"/>
              </a:rPr>
              <a:t>Thank you!</a:t>
            </a:r>
            <a:endParaRPr lang="en-US" sz="16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6F6113-9DAD-0BB1-FFCB-A5C24009805B}"/>
              </a:ext>
            </a:extLst>
          </p:cNvPr>
          <p:cNvSpPr txBox="1"/>
          <p:nvPr/>
        </p:nvSpPr>
        <p:spPr>
          <a:xfrm>
            <a:off x="721425" y="5734734"/>
            <a:ext cx="112726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Link to GitHub Repository:</a:t>
            </a:r>
          </a:p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 err="1">
                <a:solidFill>
                  <a:schemeClr val="accent4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dirty="0" err="1">
                <a:solidFill>
                  <a:schemeClr val="accent4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SnehaSondur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/DTSA-5510_Unsupervised_ML_FINAL_Project/blob/main/</a:t>
            </a:r>
            <a:r>
              <a:rPr lang="en-US" dirty="0" err="1">
                <a:solidFill>
                  <a:schemeClr val="accent4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Final_Project_ML.ipynb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989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0"/>
    </mc:Choice>
    <mc:Fallback>
      <p:transition spd="slow" advTm="193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E9F1366-0EAE-4D6D-8AB9-64E2E7009F9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199" y="1113587"/>
            <a:ext cx="10515599" cy="5165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9631B1-0F67-26DE-6029-C6F9BB263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35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4000" b="1" dirty="0">
                <a:effectLst/>
                <a:ea typeface="Times New Roman" panose="02020603050405020304" pitchFamily="18" charset="0"/>
              </a:rPr>
            </a:br>
            <a:r>
              <a:rPr lang="en-US" sz="4000" b="1" dirty="0">
                <a:effectLst/>
                <a:ea typeface="Times New Roman" panose="02020603050405020304" pitchFamily="18" charset="0"/>
              </a:rPr>
              <a:t>Introduction &amp; Problem</a:t>
            </a:r>
            <a:br>
              <a:rPr lang="en-US" sz="4000" dirty="0">
                <a:effectLst/>
                <a:ea typeface="Times New Roman" panose="02020603050405020304" pitchFamily="18" charset="0"/>
              </a:rPr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9991A-B770-4457-C8C0-0D97210CF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230" y="1407171"/>
            <a:ext cx="11126492" cy="1181046"/>
          </a:xfrm>
        </p:spPr>
        <p:txBody>
          <a:bodyPr>
            <a:normAutofit fontScale="92500" lnSpcReduction="20000"/>
          </a:bodyPr>
          <a:lstStyle/>
          <a:p>
            <a:pPr lvl="1">
              <a:spcBef>
                <a:spcPts val="0"/>
              </a:spcBef>
              <a:buSzPts val="1000"/>
              <a:tabLst>
                <a:tab pos="914400" algn="l"/>
              </a:tabLst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defTabSz="457200">
              <a:spcBef>
                <a:spcPts val="0"/>
              </a:spcBef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Discover latent “music style clusters” using audio features</a:t>
            </a:r>
          </a:p>
          <a:p>
            <a:pPr marL="742950" lvl="1" indent="-285750" defTabSz="457200">
              <a:spcBef>
                <a:spcPts val="0"/>
              </a:spcBef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defTabSz="457200">
              <a:spcBef>
                <a:spcPts val="0"/>
              </a:spcBef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Applications: playlist generation, recommendation, exploratory analysis</a:t>
            </a:r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188E1D-9339-4DE5-3C38-2832A3801024}"/>
              </a:ext>
            </a:extLst>
          </p:cNvPr>
          <p:cNvSpPr txBox="1"/>
          <p:nvPr/>
        </p:nvSpPr>
        <p:spPr>
          <a:xfrm>
            <a:off x="559230" y="2588217"/>
            <a:ext cx="105156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endParaRPr lang="en-US" dirty="0">
              <a:effectLst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Dataset: 170K Spotify tracks (1921–2020)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source: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https://www.kaggle.com/datasets/yamaerenay/spotify-dataset-1921-2020-160k-tracks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Data: Spotify tracks over a range of different genres and 160K tracks. Each track has some audio features associated with it.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98E37C-618B-5468-B155-691CCDFC1D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270889" y="5047627"/>
            <a:ext cx="6350000" cy="1498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B16D771-3530-4BBA-50CD-DA58F65F60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76781" y="5082332"/>
            <a:ext cx="7772400" cy="163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87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090"/>
    </mc:Choice>
    <mc:Fallback>
      <p:transition spd="slow" advTm="5409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D6281-64E7-C18F-1FBF-CBE628001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4400" b="1" dirty="0">
                <a:effectLst/>
                <a:ea typeface="Times New Roman" panose="02020603050405020304" pitchFamily="18" charset="0"/>
              </a:rPr>
            </a:br>
            <a:r>
              <a:rPr lang="en-US" sz="4400" b="1" dirty="0">
                <a:effectLst/>
                <a:ea typeface="Times New Roman" panose="02020603050405020304" pitchFamily="18" charset="0"/>
              </a:rPr>
              <a:t>Data Overview</a:t>
            </a:r>
            <a:br>
              <a:rPr lang="en-US" sz="4400" dirty="0">
                <a:effectLst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D0A63-402D-2623-A34D-696031204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07" y="1500160"/>
            <a:ext cx="5980193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Libraries used for project: </a:t>
            </a:r>
          </a:p>
          <a:p>
            <a:pPr marL="457200" lvl="1" indent="0">
              <a:buNone/>
            </a:pPr>
            <a:r>
              <a:rPr lang="en-US" dirty="0"/>
              <a:t>pandas, </a:t>
            </a:r>
            <a:r>
              <a:rPr lang="en-US" dirty="0" err="1"/>
              <a:t>numpy</a:t>
            </a:r>
            <a:r>
              <a:rPr lang="en-US" dirty="0"/>
              <a:t>, matplotlib, seaborn, </a:t>
            </a:r>
            <a:r>
              <a:rPr lang="en-US" dirty="0" err="1"/>
              <a:t>scipy.stats</a:t>
            </a:r>
            <a:r>
              <a:rPr lang="en-US" dirty="0"/>
              <a:t>, </a:t>
            </a:r>
            <a:r>
              <a:rPr lang="en-US" dirty="0" err="1"/>
              <a:t>sklearn.preprocessing</a:t>
            </a:r>
            <a:r>
              <a:rPr lang="en-US" dirty="0"/>
              <a:t>, </a:t>
            </a:r>
            <a:r>
              <a:rPr lang="en-US" dirty="0" err="1"/>
              <a:t>sklearn.decomposition</a:t>
            </a:r>
            <a:r>
              <a:rPr lang="en-US" dirty="0"/>
              <a:t>, </a:t>
            </a:r>
            <a:r>
              <a:rPr lang="en-US" dirty="0" err="1"/>
              <a:t>sklearn.cluster</a:t>
            </a:r>
            <a:r>
              <a:rPr lang="en-US" dirty="0"/>
              <a:t>, and </a:t>
            </a:r>
            <a:r>
              <a:rPr lang="en-US" dirty="0" err="1"/>
              <a:t>sklearn</a:t>
            </a:r>
            <a:r>
              <a:rPr lang="en-US" dirty="0"/>
              <a:t>. metrics.</a:t>
            </a:r>
          </a:p>
          <a:p>
            <a:endParaRPr lang="en-US" dirty="0"/>
          </a:p>
          <a:p>
            <a:r>
              <a:rPr lang="en-US" dirty="0"/>
              <a:t>Data: 170K tracks, 19 columns(features)</a:t>
            </a:r>
          </a:p>
          <a:p>
            <a:endParaRPr lang="en-US" dirty="0"/>
          </a:p>
          <a:p>
            <a:r>
              <a:rPr lang="en-US" dirty="0"/>
              <a:t>Key features: </a:t>
            </a:r>
          </a:p>
          <a:p>
            <a:pPr lvl="1"/>
            <a:r>
              <a:rPr lang="en-US" dirty="0"/>
              <a:t>danceability, energy, valence, </a:t>
            </a:r>
            <a:r>
              <a:rPr lang="en-US" dirty="0" err="1"/>
              <a:t>acousticness</a:t>
            </a:r>
            <a:r>
              <a:rPr lang="en-US" dirty="0"/>
              <a:t>, loudness, tempo, </a:t>
            </a:r>
            <a:r>
              <a:rPr lang="en-US" dirty="0" err="1"/>
              <a:t>instrumentalness</a:t>
            </a:r>
            <a:r>
              <a:rPr lang="en-US" dirty="0"/>
              <a:t>, liveness</a:t>
            </a:r>
          </a:p>
          <a:p>
            <a:r>
              <a:rPr lang="en-US" dirty="0"/>
              <a:t>No missing values in audio features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090D3D-A3FA-D6EF-647B-9FEB29823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393" y="1235075"/>
            <a:ext cx="48641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14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701"/>
    </mc:Choice>
    <mc:Fallback>
      <p:transition spd="slow" advTm="5570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176D6-97C5-49BB-9E7E-99C3C228D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kern="0" dirty="0">
                <a:effectLst/>
                <a:ea typeface="Times New Roman" panose="02020603050405020304" pitchFamily="18" charset="0"/>
              </a:rPr>
              <a:t>EDA- Exploratory Data Analysis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62969-41A3-21F1-A986-A96B1388E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1819" y="1218634"/>
            <a:ext cx="5842862" cy="1726042"/>
          </a:xfrm>
        </p:spPr>
        <p:txBody>
          <a:bodyPr>
            <a:noAutofit/>
          </a:bodyPr>
          <a:lstStyle/>
          <a:p>
            <a:pPr marL="457200" marR="0" lvl="1" indent="0">
              <a:spcBef>
                <a:spcPts val="0"/>
              </a:spcBef>
              <a:spcAft>
                <a:spcPts val="0"/>
              </a:spcAft>
              <a:buSzPts val="1000"/>
              <a:buNone/>
              <a:tabLst>
                <a:tab pos="914400" algn="l"/>
              </a:tabLst>
            </a:pPr>
            <a:r>
              <a:rPr lang="en-US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Correlations: </a:t>
            </a:r>
          </a:p>
          <a:p>
            <a:pPr marL="1200150" lvl="2" indent="-285750">
              <a:spcBef>
                <a:spcPts val="0"/>
              </a:spcBef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energy ↔ loudness (+),</a:t>
            </a:r>
          </a:p>
          <a:p>
            <a:pPr marL="1200150" lvl="2" indent="-285750">
              <a:spcBef>
                <a:spcPts val="0"/>
              </a:spcBef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acousticness</a:t>
            </a:r>
            <a:r>
              <a:rPr lang="en-US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↔ energy (–), </a:t>
            </a:r>
          </a:p>
          <a:p>
            <a:pPr marL="1200150" lvl="2" indent="-285750">
              <a:spcBef>
                <a:spcPts val="0"/>
              </a:spcBef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valence ↔ danceability (+)</a:t>
            </a:r>
          </a:p>
          <a:p>
            <a:endParaRPr lang="en-US" sz="2400" dirty="0"/>
          </a:p>
        </p:txBody>
      </p:sp>
      <p:pic>
        <p:nvPicPr>
          <p:cNvPr id="1026" name="Picture 2" descr="No description has been provided for this image">
            <a:extLst>
              <a:ext uri="{FF2B5EF4-FFF2-40B4-BE49-F238E27FC236}">
                <a16:creationId xmlns:a16="http://schemas.microsoft.com/office/drawing/2014/main" id="{16E1472F-6595-6FC4-DC60-0ACECD105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78" y="2490979"/>
            <a:ext cx="6098582" cy="419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A7AA95-1E72-F57E-CF0B-544A0CFD16B6}"/>
              </a:ext>
            </a:extLst>
          </p:cNvPr>
          <p:cNvSpPr txBox="1"/>
          <p:nvPr/>
        </p:nvSpPr>
        <p:spPr>
          <a:xfrm>
            <a:off x="-215959" y="1265925"/>
            <a:ext cx="67622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1" indent="-285750"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Skewed features: </a:t>
            </a:r>
            <a:r>
              <a:rPr lang="en-US" sz="2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duration_ms</a:t>
            </a:r>
            <a:r>
              <a:rPr lang="en-US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speechiness</a:t>
            </a:r>
            <a:endParaRPr lang="en-US" sz="2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Outliers: duration, loudness, tempo</a:t>
            </a:r>
          </a:p>
        </p:txBody>
      </p:sp>
      <p:pic>
        <p:nvPicPr>
          <p:cNvPr id="4" name="Picture 4" descr="No description has been provided for this image">
            <a:extLst>
              <a:ext uri="{FF2B5EF4-FFF2-40B4-BE49-F238E27FC236}">
                <a16:creationId xmlns:a16="http://schemas.microsoft.com/office/drawing/2014/main" id="{025185E0-E29F-F3B9-E9E2-7C48CD031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540" y="2771583"/>
            <a:ext cx="5573419" cy="391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375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946"/>
    </mc:Choice>
    <mc:Fallback>
      <p:transition spd="slow" advTm="5594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176D6-97C5-49BB-9E7E-99C3C228D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4000" b="1" kern="0" dirty="0"/>
              <a:t>Preprocessing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228841-780A-6F7A-B4C1-8D5CB89C2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2" y="1261539"/>
            <a:ext cx="10515600" cy="2696704"/>
          </a:xfrm>
        </p:spPr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endParaRPr lang="en-US" dirty="0">
              <a:effectLst/>
            </a:endParaRPr>
          </a:p>
          <a:p>
            <a:pPr marL="742950" lvl="1" indent="-285750">
              <a:spcBef>
                <a:spcPts val="0"/>
              </a:spcBef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800" dirty="0">
                <a:ea typeface="Times New Roman" panose="02020603050405020304" pitchFamily="18" charset="0"/>
                <a:cs typeface="Times New Roman" panose="02020603050405020304" pitchFamily="18" charset="0"/>
              </a:rPr>
              <a:t>No missing values</a:t>
            </a:r>
            <a:endParaRPr lang="en-US" sz="28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Dropped skewed features (</a:t>
            </a:r>
            <a:r>
              <a:rPr lang="en-US" sz="28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duration_ms</a:t>
            </a:r>
            <a:r>
              <a:rPr lang="en-US" sz="2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speechiness</a:t>
            </a:r>
            <a:r>
              <a:rPr lang="en-US" sz="2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Removed extreme outliers (Z &lt; 8)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Standardized features for fair clustering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28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28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0E76C5B-35B4-AFA6-EB63-6464CEDB59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2052921"/>
              </p:ext>
            </p:extLst>
          </p:nvPr>
        </p:nvGraphicFramePr>
        <p:xfrm>
          <a:off x="1117598" y="3717563"/>
          <a:ext cx="10515599" cy="26967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5638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458"/>
    </mc:Choice>
    <mc:Fallback>
      <p:transition spd="slow" advTm="5245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176D6-97C5-49BB-9E7E-99C3C228D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kern="0" dirty="0">
                <a:effectLst/>
                <a:ea typeface="Times New Roman" panose="02020603050405020304" pitchFamily="18" charset="0"/>
              </a:rPr>
              <a:t>PCA Analysis</a:t>
            </a:r>
            <a:r>
              <a:rPr lang="en-US" sz="4000" dirty="0">
                <a:effectLst/>
              </a:rPr>
              <a:t> </a:t>
            </a:r>
            <a:endParaRPr lang="en-US" sz="4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228841-780A-6F7A-B4C1-8D5CB89C2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8120" y="1941626"/>
            <a:ext cx="6077711" cy="2974747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endParaRPr lang="en-US" dirty="0">
              <a:effectLst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PC1 (~39% variance): energy, loudness, </a:t>
            </a:r>
            <a:r>
              <a:rPr lang="en-US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acousticness</a:t>
            </a:r>
            <a:endParaRPr lang="en-US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PC2 (~16% variance): danceability, valence, liveness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PCA scatter plot shows structure in 2D</a:t>
            </a:r>
          </a:p>
          <a:p>
            <a:endParaRPr lang="en-US" dirty="0"/>
          </a:p>
        </p:txBody>
      </p:sp>
      <p:pic>
        <p:nvPicPr>
          <p:cNvPr id="3074" name="Picture 2" descr="No description has been provided for this image">
            <a:extLst>
              <a:ext uri="{FF2B5EF4-FFF2-40B4-BE49-F238E27FC236}">
                <a16:creationId xmlns:a16="http://schemas.microsoft.com/office/drawing/2014/main" id="{3E2BB106-D28A-55C4-6DED-01839816B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790" y="2198181"/>
            <a:ext cx="5326918" cy="396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o description has been provided for this image">
            <a:extLst>
              <a:ext uri="{FF2B5EF4-FFF2-40B4-BE49-F238E27FC236}">
                <a16:creationId xmlns:a16="http://schemas.microsoft.com/office/drawing/2014/main" id="{F6CBE0F4-AC41-571E-CF56-7642EFE27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89" y="4365711"/>
            <a:ext cx="6011302" cy="209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DAC51A-02C0-3912-B305-9819565F9268}"/>
              </a:ext>
            </a:extLst>
          </p:cNvPr>
          <p:cNvSpPr txBox="1"/>
          <p:nvPr/>
        </p:nvSpPr>
        <p:spPr>
          <a:xfrm>
            <a:off x="966437" y="1169392"/>
            <a:ext cx="11054706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tabLst>
                <a:tab pos="914400" algn="l"/>
              </a:tabLst>
            </a:pPr>
            <a:r>
              <a:rPr lang="en-US" sz="2800" dirty="0"/>
              <a:t>PCA reduces dimensionality and helps visualize structure in 2D</a:t>
            </a:r>
            <a:endParaRPr lang="en-US" sz="28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42AA89-20DE-6ACA-630C-603E138332B6}"/>
              </a:ext>
            </a:extLst>
          </p:cNvPr>
          <p:cNvSpPr/>
          <p:nvPr/>
        </p:nvSpPr>
        <p:spPr>
          <a:xfrm>
            <a:off x="1294411" y="4850495"/>
            <a:ext cx="2161308" cy="517152"/>
          </a:xfrm>
          <a:prstGeom prst="rect">
            <a:avLst/>
          </a:prstGeom>
          <a:noFill/>
          <a:ln w="3810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093AA2-7347-4F45-0A62-31989CEE4F65}"/>
              </a:ext>
            </a:extLst>
          </p:cNvPr>
          <p:cNvSpPr/>
          <p:nvPr/>
        </p:nvSpPr>
        <p:spPr>
          <a:xfrm>
            <a:off x="3455719" y="5532436"/>
            <a:ext cx="2196935" cy="360364"/>
          </a:xfrm>
          <a:prstGeom prst="rect">
            <a:avLst/>
          </a:prstGeom>
          <a:noFill/>
          <a:ln w="3810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DF655D-B91E-4F62-EB6B-FCAA4024E01A}"/>
              </a:ext>
            </a:extLst>
          </p:cNvPr>
          <p:cNvSpPr/>
          <p:nvPr/>
        </p:nvSpPr>
        <p:spPr>
          <a:xfrm>
            <a:off x="3455718" y="4685706"/>
            <a:ext cx="2196935" cy="164788"/>
          </a:xfrm>
          <a:prstGeom prst="rect">
            <a:avLst/>
          </a:prstGeom>
          <a:noFill/>
          <a:ln w="3810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289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288"/>
    </mc:Choice>
    <mc:Fallback>
      <p:transition spd="slow" advTm="5228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176D6-97C5-49BB-9E7E-99C3C228D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effectLst/>
                <a:ea typeface="Times New Roman" panose="02020603050405020304" pitchFamily="18" charset="0"/>
              </a:rPr>
              <a:t>K‑Means Clustering</a:t>
            </a:r>
            <a:endParaRPr lang="en-US" sz="4000" dirty="0"/>
          </a:p>
        </p:txBody>
      </p:sp>
      <p:pic>
        <p:nvPicPr>
          <p:cNvPr id="4098" name="Picture 2" descr="No description has been provided for this image">
            <a:extLst>
              <a:ext uri="{FF2B5EF4-FFF2-40B4-BE49-F238E27FC236}">
                <a16:creationId xmlns:a16="http://schemas.microsoft.com/office/drawing/2014/main" id="{900EFD1E-E24C-FE83-A2FC-C8D979CCF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968" y="3551494"/>
            <a:ext cx="4389814" cy="300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o description has been provided for this image">
            <a:extLst>
              <a:ext uri="{FF2B5EF4-FFF2-40B4-BE49-F238E27FC236}">
                <a16:creationId xmlns:a16="http://schemas.microsoft.com/office/drawing/2014/main" id="{E2B4DFC9-7DDB-F09F-232C-B838DB140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338" y="1983783"/>
            <a:ext cx="6142103" cy="456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0DC457-445A-14BA-57B5-170B00810806}"/>
              </a:ext>
            </a:extLst>
          </p:cNvPr>
          <p:cNvSpPr txBox="1"/>
          <p:nvPr/>
        </p:nvSpPr>
        <p:spPr>
          <a:xfrm>
            <a:off x="173752" y="1113885"/>
            <a:ext cx="545213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endParaRPr lang="en-US" sz="2400" dirty="0">
              <a:effectLst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Elbow method suggests k=4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Silhouette scores modest (~0.20) → overlapping styles expected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PCA projection shows 4 clusters with partial separation</a:t>
            </a:r>
          </a:p>
        </p:txBody>
      </p:sp>
    </p:spTree>
    <p:extLst>
      <p:ext uri="{BB962C8B-B14F-4D97-AF65-F5344CB8AC3E}">
        <p14:creationId xmlns:p14="http://schemas.microsoft.com/office/powerpoint/2010/main" val="4232682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821"/>
    </mc:Choice>
    <mc:Fallback>
      <p:transition spd="slow" advTm="4482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176D6-97C5-49BB-9E7E-99C3C228D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4000" b="1" dirty="0">
                <a:effectLst/>
                <a:ea typeface="Times New Roman" panose="02020603050405020304" pitchFamily="18" charset="0"/>
              </a:rPr>
              <a:t>Cluster Profiles (K‑Means)</a:t>
            </a:r>
            <a:endParaRPr lang="en-US" sz="40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5122" name="Picture 2" descr="No description has been provided for this image">
            <a:extLst>
              <a:ext uri="{FF2B5EF4-FFF2-40B4-BE49-F238E27FC236}">
                <a16:creationId xmlns:a16="http://schemas.microsoft.com/office/drawing/2014/main" id="{9F0F0F32-4504-CC06-0840-70CDE1E34B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998" y="2522939"/>
            <a:ext cx="5076475" cy="413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AFF619-F7A5-6D11-C0CD-1A7317B41324}"/>
              </a:ext>
            </a:extLst>
          </p:cNvPr>
          <p:cNvSpPr txBox="1"/>
          <p:nvPr/>
        </p:nvSpPr>
        <p:spPr>
          <a:xfrm>
            <a:off x="2430649" y="783234"/>
            <a:ext cx="809269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>
              <a:effectLst/>
            </a:endParaRPr>
          </a:p>
          <a:p>
            <a:pPr marL="914400" marR="0" lvl="1" indent="-457200"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0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Cluster 0: Acoustic/Instrumental, mellow, soft tracks</a:t>
            </a:r>
          </a:p>
          <a:p>
            <a:pPr marL="914400" marR="0" lvl="1" indent="-457200"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0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Cluster 1: Pop/Dance, upbeat, happy vibe</a:t>
            </a:r>
          </a:p>
          <a:p>
            <a:pPr marL="914400" marR="0" lvl="1" indent="-457200"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0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Cluster 2: Acoustic Singer‑Songwriter, emotional, reflective</a:t>
            </a:r>
          </a:p>
          <a:p>
            <a:pPr marL="914400" marR="0" lvl="1" indent="-457200"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0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Cluster 3: Rock/Live, loud, fast, energetic</a:t>
            </a:r>
          </a:p>
        </p:txBody>
      </p:sp>
      <p:pic>
        <p:nvPicPr>
          <p:cNvPr id="5124" name="Picture 4" descr="No description has been provided for this image">
            <a:extLst>
              <a:ext uri="{FF2B5EF4-FFF2-40B4-BE49-F238E27FC236}">
                <a16:creationId xmlns:a16="http://schemas.microsoft.com/office/drawing/2014/main" id="{0CEC89F6-37DF-E107-5D48-53EF51B9B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7" y="2522939"/>
            <a:ext cx="4870822" cy="413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457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285"/>
    </mc:Choice>
    <mc:Fallback>
      <p:transition spd="slow" advTm="4728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176D6-97C5-49BB-9E7E-99C3C228D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kern="0" dirty="0">
                <a:effectLst/>
                <a:ea typeface="Times New Roman" panose="02020603050405020304" pitchFamily="18" charset="0"/>
              </a:rPr>
              <a:t>Hyperparameter Tuning</a:t>
            </a:r>
            <a:r>
              <a:rPr lang="en-US" sz="4000" dirty="0">
                <a:effectLst/>
              </a:rPr>
              <a:t> </a:t>
            </a:r>
            <a:endParaRPr lang="en-US" sz="4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228841-780A-6F7A-B4C1-8D5CB89C2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960" y="1456840"/>
            <a:ext cx="3781586" cy="1088056"/>
          </a:xfrm>
        </p:spPr>
        <p:txBody>
          <a:bodyPr>
            <a:noAutofit/>
          </a:bodyPr>
          <a:lstStyle/>
          <a:p>
            <a:pPr>
              <a:spcAft>
                <a:spcPts val="0"/>
              </a:spcAft>
            </a:pPr>
            <a:endParaRPr lang="en-US" sz="2400" dirty="0">
              <a:effectLst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Compared k=3–8 using silhouette scores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Best scores at k=3, but k=4 interpretable clusters retained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Trade‑off: quantitative vs interpretability</a:t>
            </a:r>
          </a:p>
          <a:p>
            <a:endParaRPr lang="en-US" sz="2400" dirty="0"/>
          </a:p>
        </p:txBody>
      </p:sp>
      <p:pic>
        <p:nvPicPr>
          <p:cNvPr id="6146" name="Picture 2" descr="No description has been provided for this image">
            <a:extLst>
              <a:ext uri="{FF2B5EF4-FFF2-40B4-BE49-F238E27FC236}">
                <a16:creationId xmlns:a16="http://schemas.microsoft.com/office/drawing/2014/main" id="{A128625A-E6FB-0FFC-B51A-736B5CB49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287" y="1456840"/>
            <a:ext cx="7215753" cy="486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568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869"/>
    </mc:Choice>
    <mc:Fallback>
      <p:transition spd="slow" advTm="34869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205</TotalTime>
  <Words>580</Words>
  <Application>Microsoft Macintosh PowerPoint</Application>
  <PresentationFormat>Widescreen</PresentationFormat>
  <Paragraphs>89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Courier New</vt:lpstr>
      <vt:lpstr>Times New Roman</vt:lpstr>
      <vt:lpstr>Office Theme</vt:lpstr>
      <vt:lpstr>Spotify Songs Clustering Project with Unsupervised Learning </vt:lpstr>
      <vt:lpstr> Introduction &amp; Problem </vt:lpstr>
      <vt:lpstr> Data Overview </vt:lpstr>
      <vt:lpstr>EDA- Exploratory Data Analysis</vt:lpstr>
      <vt:lpstr>Preprocessing</vt:lpstr>
      <vt:lpstr>PCA Analysis </vt:lpstr>
      <vt:lpstr>K‑Means Clustering</vt:lpstr>
      <vt:lpstr>Cluster Profiles (K‑Means)</vt:lpstr>
      <vt:lpstr>Hyperparameter Tuning </vt:lpstr>
      <vt:lpstr>Non-Negative Matrix Factorization (NMF)</vt:lpstr>
      <vt:lpstr>Cluster Profiles (NMF)</vt:lpstr>
      <vt:lpstr>Model Comparison and 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Spotify Songs Clustering Project with Unsupervised Learning </dc:title>
  <dc:creator>Sneha Sondur</dc:creator>
  <cp:lastModifiedBy>Sneha Sondur</cp:lastModifiedBy>
  <cp:revision>5</cp:revision>
  <dcterms:created xsi:type="dcterms:W3CDTF">2025-12-09T12:25:23Z</dcterms:created>
  <dcterms:modified xsi:type="dcterms:W3CDTF">2025-12-09T15:51:06Z</dcterms:modified>
</cp:coreProperties>
</file>